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3" r:id="rId2"/>
    <p:sldId id="297" r:id="rId3"/>
    <p:sldId id="302" r:id="rId4"/>
    <p:sldId id="304" r:id="rId5"/>
    <p:sldId id="305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7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4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9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3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4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1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8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8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7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4300"/>
            <a:ext cx="8763000" cy="398145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8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Urinary system</a:t>
            </a:r>
            <a:endParaRPr lang="fa-IR" sz="8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229100"/>
            <a:ext cx="6400800" cy="6286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Ashraff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Waleed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Abdulrazaq</a:t>
            </a: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83" y="133350"/>
            <a:ext cx="1168400" cy="13808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83" y="2650617"/>
            <a:ext cx="1168400" cy="13808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133350"/>
            <a:ext cx="1168400" cy="13808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2650617"/>
            <a:ext cx="1168400" cy="13808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8746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91600" cy="45529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● </a:t>
            </a:r>
            <a:r>
              <a:rPr lang="en-US" sz="2400" b="1" dirty="0" smtClean="0">
                <a:solidFill>
                  <a:srgbClr val="000000"/>
                </a:solidFill>
                <a:latin typeface="Minion-Bold"/>
                <a:cs typeface="+mj-cs"/>
              </a:rPr>
              <a:t>Nephrectomy </a:t>
            </a:r>
            <a:r>
              <a:rPr lang="en-US" sz="2400" dirty="0" smtClean="0">
                <a:solidFill>
                  <a:srgbClr val="000000"/>
                </a:solidFill>
                <a:latin typeface="Minion-Regular"/>
                <a:cs typeface="+mj-cs"/>
              </a:rPr>
              <a:t>is excision of the kidney. 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● </a:t>
            </a:r>
            <a:r>
              <a:rPr lang="en-US" sz="2400" b="1" dirty="0" err="1" smtClean="0">
                <a:solidFill>
                  <a:srgbClr val="000000"/>
                </a:solidFill>
                <a:latin typeface="Minion-Bold"/>
                <a:cs typeface="+mj-cs"/>
              </a:rPr>
              <a:t>Nephrotomy</a:t>
            </a:r>
            <a:r>
              <a:rPr lang="en-US" sz="2400" b="1" dirty="0" smtClean="0">
                <a:solidFill>
                  <a:srgbClr val="000000"/>
                </a:solidFill>
                <a:latin typeface="Minion-Bold"/>
                <a:cs typeface="+mj-c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Minion-Regular"/>
                <a:cs typeface="+mj-cs"/>
              </a:rPr>
              <a:t>is a surgical incision into the kidney. 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● </a:t>
            </a:r>
            <a:r>
              <a:rPr lang="en-US" sz="2400" b="1" dirty="0" smtClean="0">
                <a:solidFill>
                  <a:srgbClr val="000000"/>
                </a:solidFill>
                <a:latin typeface="Minion-Bold"/>
                <a:cs typeface="+mj-cs"/>
              </a:rPr>
              <a:t>Nephrostomy </a:t>
            </a:r>
            <a:r>
              <a:rPr lang="en-US" sz="2400" dirty="0" smtClean="0">
                <a:solidFill>
                  <a:srgbClr val="000000"/>
                </a:solidFill>
                <a:latin typeface="Minion-Regular"/>
                <a:cs typeface="+mj-cs"/>
              </a:rPr>
              <a:t>is the creation of a permanent fistula leading into the pelvis of the kidney; temporary nephrostomy tubes 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● </a:t>
            </a:r>
            <a:r>
              <a:rPr lang="en-US" sz="2400" b="1" dirty="0" err="1" smtClean="0">
                <a:solidFill>
                  <a:srgbClr val="000000"/>
                </a:solidFill>
                <a:latin typeface="Minion-Bold"/>
                <a:cs typeface="+mj-cs"/>
              </a:rPr>
              <a:t>Nephropyelostomy</a:t>
            </a:r>
            <a:r>
              <a:rPr lang="en-US" sz="2400" b="1" dirty="0" smtClean="0">
                <a:solidFill>
                  <a:srgbClr val="000000"/>
                </a:solidFill>
                <a:latin typeface="Minion-Bold"/>
                <a:cs typeface="+mj-c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Minion-Regular"/>
                <a:cs typeface="+mj-cs"/>
              </a:rPr>
              <a:t>are occasionally used to divert urine when obstructive </a:t>
            </a:r>
            <a:r>
              <a:rPr lang="en-US" sz="2400" dirty="0" err="1" smtClean="0">
                <a:solidFill>
                  <a:srgbClr val="000000"/>
                </a:solidFill>
                <a:latin typeface="Minion-Regular"/>
                <a:cs typeface="+mj-cs"/>
              </a:rPr>
              <a:t>uropathy</a:t>
            </a:r>
            <a:r>
              <a:rPr lang="en-US" sz="2400" dirty="0" smtClean="0">
                <a:solidFill>
                  <a:srgbClr val="000000"/>
                </a:solidFill>
                <a:latin typeface="Minion-Regular"/>
                <a:cs typeface="+mj-cs"/>
              </a:rPr>
              <a:t> occurs or when the proximal ureter has been avulsed from the kidney. </a:t>
            </a:r>
            <a:endParaRPr lang="fa-IR" sz="2400" b="1" dirty="0">
              <a:latin typeface="Times New Roman" panose="02020603050405020304" pitchFamily="18" charset="0"/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smtClean="0"/>
              <a:t>Definitions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311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14350"/>
            <a:ext cx="8991600" cy="45529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lvl="0" indent="0" algn="just" rtl="0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● </a:t>
            </a:r>
            <a:r>
              <a:rPr lang="en-US" sz="2300" b="1" dirty="0" err="1" smtClean="0">
                <a:solidFill>
                  <a:srgbClr val="000000"/>
                </a:solidFill>
                <a:latin typeface="Minion-Bold"/>
                <a:cs typeface="+mj-cs"/>
              </a:rPr>
              <a:t>Pyelolithotomy</a:t>
            </a:r>
            <a:r>
              <a:rPr lang="en-US" sz="2300" b="1" dirty="0" smtClean="0">
                <a:solidFill>
                  <a:srgbClr val="000000"/>
                </a:solidFill>
                <a:latin typeface="Minion-Bold"/>
                <a:cs typeface="+mj-cs"/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Minion-Regular"/>
                <a:cs typeface="+mj-cs"/>
              </a:rPr>
              <a:t>is an incision into the </a:t>
            </a:r>
            <a:r>
              <a:rPr lang="en-US" sz="2300" dirty="0" smtClean="0">
                <a:solidFill>
                  <a:srgbClr val="000000"/>
                </a:solidFill>
                <a:latin typeface="Minion-Regular"/>
                <a:cs typeface="+mj-cs"/>
              </a:rPr>
              <a:t>renal pelvis </a:t>
            </a:r>
            <a:r>
              <a:rPr lang="en-US" sz="2300" dirty="0">
                <a:solidFill>
                  <a:srgbClr val="000000"/>
                </a:solidFill>
                <a:latin typeface="Minion-Regular"/>
                <a:cs typeface="+mj-cs"/>
              </a:rPr>
              <a:t>and proximal </a:t>
            </a:r>
            <a:r>
              <a:rPr lang="en-US" sz="2300" dirty="0" smtClean="0">
                <a:solidFill>
                  <a:srgbClr val="000000"/>
                </a:solidFill>
                <a:latin typeface="Minion-Regular"/>
                <a:cs typeface="+mj-cs"/>
              </a:rPr>
              <a:t>ureter </a:t>
            </a:r>
            <a:endParaRPr lang="en-US" sz="2300" dirty="0">
              <a:solidFill>
                <a:srgbClr val="000000"/>
              </a:solidFill>
              <a:latin typeface="Minion-Regular"/>
              <a:cs typeface="+mj-cs"/>
            </a:endParaRPr>
          </a:p>
          <a:p>
            <a:pPr marL="0" lvl="0" indent="0" algn="just" rtl="0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● </a:t>
            </a:r>
            <a:r>
              <a:rPr lang="en-US" sz="2300" b="1" dirty="0" err="1" smtClean="0">
                <a:solidFill>
                  <a:srgbClr val="000000"/>
                </a:solidFill>
                <a:latin typeface="Minion-Bold"/>
                <a:cs typeface="+mj-cs"/>
              </a:rPr>
              <a:t>Ureterotomy</a:t>
            </a:r>
            <a:r>
              <a:rPr lang="en-US" sz="2300" b="1" dirty="0" smtClean="0">
                <a:solidFill>
                  <a:srgbClr val="000000"/>
                </a:solidFill>
                <a:latin typeface="Minion-Bold"/>
                <a:cs typeface="+mj-cs"/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Minion-Regular"/>
                <a:cs typeface="+mj-cs"/>
              </a:rPr>
              <a:t>is an incision </a:t>
            </a:r>
            <a:r>
              <a:rPr lang="en-US" sz="2300" dirty="0" smtClean="0">
                <a:solidFill>
                  <a:srgbClr val="000000"/>
                </a:solidFill>
                <a:latin typeface="Minion-Regular"/>
                <a:cs typeface="+mj-cs"/>
              </a:rPr>
              <a:t>into the </a:t>
            </a:r>
            <a:r>
              <a:rPr lang="en-US" sz="2300" dirty="0">
                <a:solidFill>
                  <a:srgbClr val="000000"/>
                </a:solidFill>
                <a:latin typeface="Minion-Regular"/>
                <a:cs typeface="+mj-cs"/>
              </a:rPr>
              <a:t>ureter; both are generally used to remove </a:t>
            </a:r>
            <a:r>
              <a:rPr lang="en-US" sz="2300" dirty="0" smtClean="0">
                <a:solidFill>
                  <a:srgbClr val="000000"/>
                </a:solidFill>
                <a:latin typeface="Minion-Regular"/>
                <a:cs typeface="+mj-cs"/>
              </a:rPr>
              <a:t>calculi.</a:t>
            </a:r>
          </a:p>
          <a:p>
            <a:pPr marL="0" lvl="0" indent="0" algn="just" rtl="0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● </a:t>
            </a:r>
            <a:r>
              <a:rPr lang="en-US" sz="2300" b="1" dirty="0" err="1" smtClean="0">
                <a:solidFill>
                  <a:srgbClr val="000000"/>
                </a:solidFill>
                <a:latin typeface="Minion-Bold"/>
                <a:cs typeface="+mj-cs"/>
              </a:rPr>
              <a:t>Neoureterostomy</a:t>
            </a:r>
            <a:r>
              <a:rPr lang="en-US" sz="2300" b="1" dirty="0" smtClean="0">
                <a:solidFill>
                  <a:srgbClr val="000000"/>
                </a:solidFill>
                <a:latin typeface="Minion-Bold"/>
                <a:cs typeface="+mj-cs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Minion-Regular"/>
                <a:cs typeface="+mj-cs"/>
              </a:rPr>
              <a:t>is </a:t>
            </a:r>
            <a:r>
              <a:rPr lang="en-US" sz="2300" dirty="0">
                <a:solidFill>
                  <a:srgbClr val="000000"/>
                </a:solidFill>
                <a:latin typeface="Minion-Regular"/>
                <a:cs typeface="+mj-cs"/>
              </a:rPr>
              <a:t>a surgical procedure performed to </a:t>
            </a:r>
            <a:r>
              <a:rPr lang="en-US" sz="2300" dirty="0" smtClean="0">
                <a:solidFill>
                  <a:srgbClr val="000000"/>
                </a:solidFill>
                <a:latin typeface="Minion-Regular"/>
                <a:cs typeface="+mj-cs"/>
              </a:rPr>
              <a:t>correct intramural </a:t>
            </a:r>
            <a:r>
              <a:rPr lang="en-US" sz="2300" dirty="0">
                <a:solidFill>
                  <a:srgbClr val="000000"/>
                </a:solidFill>
                <a:latin typeface="Minion-Regular"/>
                <a:cs typeface="+mj-cs"/>
              </a:rPr>
              <a:t>ectopic </a:t>
            </a:r>
            <a:r>
              <a:rPr lang="en-US" sz="2300" dirty="0" smtClean="0">
                <a:solidFill>
                  <a:srgbClr val="000000"/>
                </a:solidFill>
                <a:latin typeface="Minion-Regular"/>
                <a:cs typeface="+mj-cs"/>
              </a:rPr>
              <a:t>ureters</a:t>
            </a:r>
          </a:p>
          <a:p>
            <a:pPr marL="0" lvl="0" indent="0" algn="just" rtl="0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● </a:t>
            </a:r>
            <a:r>
              <a:rPr lang="en-US" sz="2300" b="1" dirty="0" err="1" smtClean="0">
                <a:solidFill>
                  <a:srgbClr val="000000"/>
                </a:solidFill>
                <a:latin typeface="Minion-Bold"/>
                <a:cs typeface="+mj-cs"/>
              </a:rPr>
              <a:t>Ureteroneocystostomy</a:t>
            </a:r>
            <a:r>
              <a:rPr lang="en-US" sz="2300" b="1" dirty="0" smtClean="0">
                <a:solidFill>
                  <a:srgbClr val="000000"/>
                </a:solidFill>
                <a:latin typeface="Minion-Bold"/>
                <a:cs typeface="+mj-cs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Minion-Regular"/>
                <a:cs typeface="+mj-cs"/>
              </a:rPr>
              <a:t>involves implantation </a:t>
            </a:r>
            <a:r>
              <a:rPr lang="en-US" sz="2300" dirty="0">
                <a:solidFill>
                  <a:srgbClr val="000000"/>
                </a:solidFill>
                <a:latin typeface="Minion-Regular"/>
                <a:cs typeface="+mj-cs"/>
              </a:rPr>
              <a:t>of a resected ureter into the bladder.</a:t>
            </a:r>
            <a:endParaRPr lang="fa-IR" sz="2300" b="1" dirty="0">
              <a:solidFill>
                <a:prstClr val="black"/>
              </a:solidFill>
              <a:latin typeface="Times New Roman" panose="02020603050405020304" pitchFamily="18" charset="0"/>
              <a:cs typeface="+mj-cs"/>
            </a:endParaRPr>
          </a:p>
          <a:p>
            <a:pPr marL="0" indent="0" algn="just" rtl="0">
              <a:lnSpc>
                <a:spcPct val="150000"/>
              </a:lnSpc>
              <a:buNone/>
            </a:pPr>
            <a:endParaRPr lang="fa-IR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57150"/>
            <a:ext cx="6934200" cy="40005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/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253672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91600" cy="45529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● </a:t>
            </a:r>
            <a:r>
              <a:rPr lang="en-US" sz="2300" b="1" dirty="0" err="1" smtClean="0">
                <a:solidFill>
                  <a:srgbClr val="000000"/>
                </a:solidFill>
                <a:latin typeface="Minion-Bold"/>
              </a:rPr>
              <a:t>Cystotomy</a:t>
            </a:r>
            <a:r>
              <a:rPr lang="en-US" sz="2300" b="1" dirty="0" smtClean="0">
                <a:solidFill>
                  <a:srgbClr val="000000"/>
                </a:solidFill>
                <a:latin typeface="Minion-Bold"/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Minion-Regular"/>
              </a:rPr>
              <a:t>is a surgical incision into the urinary bladder</a:t>
            </a:r>
            <a:r>
              <a:rPr lang="en-US" sz="2300" dirty="0" smtClean="0">
                <a:solidFill>
                  <a:srgbClr val="000000"/>
                </a:solidFill>
                <a:latin typeface="Minion-Regular"/>
              </a:rPr>
              <a:t>, 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● </a:t>
            </a:r>
            <a:r>
              <a:rPr lang="en-US" sz="2300" b="1" dirty="0" err="1" smtClean="0">
                <a:solidFill>
                  <a:srgbClr val="000000"/>
                </a:solidFill>
                <a:latin typeface="Minion-Bold"/>
              </a:rPr>
              <a:t>Urethrotomy</a:t>
            </a:r>
            <a:r>
              <a:rPr lang="en-US" sz="2300" b="1" dirty="0" smtClean="0">
                <a:solidFill>
                  <a:srgbClr val="000000"/>
                </a:solidFill>
                <a:latin typeface="Minion-Bold"/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Minion-Regular"/>
              </a:rPr>
              <a:t>is an incision into the urethra. </a:t>
            </a:r>
            <a:endParaRPr lang="en-US" sz="2300" dirty="0" smtClean="0">
              <a:solidFill>
                <a:srgbClr val="000000"/>
              </a:solidFill>
              <a:latin typeface="Minion-Regular"/>
            </a:endParaRP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● </a:t>
            </a:r>
            <a:r>
              <a:rPr lang="en-US" sz="2300" b="1" dirty="0" smtClean="0">
                <a:solidFill>
                  <a:srgbClr val="000000"/>
                </a:solidFill>
                <a:latin typeface="Minion-Bold"/>
              </a:rPr>
              <a:t>Cystectomy </a:t>
            </a:r>
            <a:r>
              <a:rPr lang="en-US" sz="2300" dirty="0" smtClean="0">
                <a:solidFill>
                  <a:srgbClr val="000000"/>
                </a:solidFill>
                <a:latin typeface="Minion-Regular"/>
              </a:rPr>
              <a:t>is </a:t>
            </a:r>
            <a:r>
              <a:rPr lang="en-US" sz="2300" dirty="0">
                <a:solidFill>
                  <a:srgbClr val="000000"/>
                </a:solidFill>
                <a:latin typeface="Minion-Regular"/>
              </a:rPr>
              <a:t>removal of a portion of the urinary bladder. </a:t>
            </a:r>
            <a:endParaRPr lang="en-US" sz="2300" dirty="0" smtClean="0">
              <a:solidFill>
                <a:srgbClr val="000000"/>
              </a:solidFill>
              <a:latin typeface="Minion-Regular"/>
            </a:endParaRP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● </a:t>
            </a:r>
            <a:r>
              <a:rPr lang="en-US" sz="2300" b="1" dirty="0" err="1" smtClean="0">
                <a:solidFill>
                  <a:srgbClr val="000000"/>
                </a:solidFill>
                <a:latin typeface="Minion-Bold"/>
              </a:rPr>
              <a:t>Cystolithiasis</a:t>
            </a:r>
            <a:r>
              <a:rPr lang="en-US" sz="2300" b="1" dirty="0" smtClean="0">
                <a:solidFill>
                  <a:srgbClr val="000000"/>
                </a:solidFill>
                <a:latin typeface="Minion-Bold"/>
              </a:rPr>
              <a:t> </a:t>
            </a:r>
            <a:r>
              <a:rPr lang="en-US" sz="2300" dirty="0" smtClean="0">
                <a:solidFill>
                  <a:srgbClr val="000000"/>
                </a:solidFill>
                <a:latin typeface="Minion-Regular"/>
              </a:rPr>
              <a:t>and </a:t>
            </a:r>
            <a:r>
              <a:rPr lang="en-US" sz="2300" b="1" dirty="0" err="1">
                <a:solidFill>
                  <a:srgbClr val="000000"/>
                </a:solidFill>
                <a:latin typeface="Minion-Bold"/>
              </a:rPr>
              <a:t>cystolithectomy</a:t>
            </a:r>
            <a:r>
              <a:rPr lang="en-US" sz="2300" b="1" dirty="0">
                <a:solidFill>
                  <a:srgbClr val="000000"/>
                </a:solidFill>
                <a:latin typeface="Minion-Bold"/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Minion-Regular"/>
              </a:rPr>
              <a:t>refer to urinary </a:t>
            </a:r>
            <a:r>
              <a:rPr lang="en-US" sz="2300" dirty="0" smtClean="0">
                <a:solidFill>
                  <a:srgbClr val="000000"/>
                </a:solidFill>
                <a:latin typeface="Minion-Regular"/>
              </a:rPr>
              <a:t>bladder calculi </a:t>
            </a:r>
            <a:r>
              <a:rPr lang="en-US" sz="2300" dirty="0">
                <a:solidFill>
                  <a:srgbClr val="000000"/>
                </a:solidFill>
                <a:latin typeface="Minion-Regular"/>
              </a:rPr>
              <a:t>and their removal, respectively. </a:t>
            </a:r>
            <a:endParaRPr lang="en-US" sz="2300" dirty="0" smtClean="0">
              <a:solidFill>
                <a:srgbClr val="000000"/>
              </a:solidFill>
              <a:latin typeface="Minion-Regular"/>
            </a:endParaRP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● </a:t>
            </a:r>
            <a:r>
              <a:rPr lang="en-US" sz="2300" dirty="0" smtClean="0">
                <a:solidFill>
                  <a:srgbClr val="000000"/>
                </a:solidFill>
                <a:latin typeface="Minion-Regular"/>
              </a:rPr>
              <a:t>The </a:t>
            </a:r>
            <a:r>
              <a:rPr lang="en-US" sz="2300" b="1" dirty="0" err="1">
                <a:solidFill>
                  <a:srgbClr val="000000"/>
                </a:solidFill>
                <a:latin typeface="Minion-Bold"/>
              </a:rPr>
              <a:t>trigone</a:t>
            </a:r>
            <a:r>
              <a:rPr lang="en-US" sz="2300" b="1" dirty="0">
                <a:solidFill>
                  <a:srgbClr val="000000"/>
                </a:solidFill>
                <a:latin typeface="Minion-Bold"/>
              </a:rPr>
              <a:t> </a:t>
            </a:r>
            <a:r>
              <a:rPr lang="en-US" sz="2300" dirty="0">
                <a:solidFill>
                  <a:srgbClr val="000000"/>
                </a:solidFill>
                <a:latin typeface="Minion-Regular"/>
              </a:rPr>
              <a:t>of </a:t>
            </a:r>
            <a:r>
              <a:rPr lang="en-US" sz="2300" dirty="0" smtClean="0">
                <a:solidFill>
                  <a:srgbClr val="000000"/>
                </a:solidFill>
                <a:latin typeface="Minion-Regular"/>
              </a:rPr>
              <a:t>the bladder </a:t>
            </a:r>
            <a:r>
              <a:rPr lang="en-US" sz="2300" dirty="0">
                <a:solidFill>
                  <a:srgbClr val="000000"/>
                </a:solidFill>
                <a:latin typeface="Minion-Regular"/>
              </a:rPr>
              <a:t>is a smooth triangular portion of the mucous </a:t>
            </a:r>
            <a:r>
              <a:rPr lang="en-US" sz="2300" dirty="0" smtClean="0">
                <a:solidFill>
                  <a:srgbClr val="000000"/>
                </a:solidFill>
                <a:latin typeface="Minion-Regular"/>
              </a:rPr>
              <a:t>membrane at </a:t>
            </a:r>
            <a:r>
              <a:rPr lang="en-US" sz="2300" dirty="0">
                <a:solidFill>
                  <a:srgbClr val="000000"/>
                </a:solidFill>
                <a:latin typeface="Minion-Regular"/>
              </a:rPr>
              <a:t>the base of the bladder (i.e., near the urethra) </a:t>
            </a:r>
            <a:r>
              <a:rPr lang="en-US" sz="2300" dirty="0" smtClean="0">
                <a:solidFill>
                  <a:srgbClr val="000000"/>
                </a:solidFill>
                <a:latin typeface="Minion-Regular"/>
              </a:rPr>
              <a:t>where the </a:t>
            </a:r>
            <a:r>
              <a:rPr lang="en-US" sz="2300" dirty="0">
                <a:solidFill>
                  <a:srgbClr val="000000"/>
                </a:solidFill>
                <a:latin typeface="Minion-Regular"/>
              </a:rPr>
              <a:t>ureters empty. </a:t>
            </a:r>
            <a:endParaRPr lang="fa-I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/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197003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91600" cy="455295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000" b="1" dirty="0" err="1">
                <a:solidFill>
                  <a:srgbClr val="000000"/>
                </a:solidFill>
                <a:latin typeface="Minion-Bold"/>
              </a:rPr>
              <a:t>Cystostomy</a:t>
            </a:r>
            <a:r>
              <a:rPr lang="en-US" sz="2000" b="1" dirty="0">
                <a:solidFill>
                  <a:srgbClr val="000000"/>
                </a:solidFill>
                <a:latin typeface="Minion-Bold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Minion-Regular"/>
              </a:rPr>
              <a:t>is the creation of an </a:t>
            </a:r>
            <a:r>
              <a:rPr lang="en-US" sz="2000" dirty="0" smtClean="0">
                <a:solidFill>
                  <a:srgbClr val="000000"/>
                </a:solidFill>
                <a:latin typeface="Minion-Regular"/>
              </a:rPr>
              <a:t>opening into </a:t>
            </a:r>
            <a:r>
              <a:rPr lang="en-US" sz="2000" dirty="0">
                <a:solidFill>
                  <a:srgbClr val="000000"/>
                </a:solidFill>
                <a:latin typeface="Minion-Regular"/>
              </a:rPr>
              <a:t>the bladder; </a:t>
            </a:r>
            <a:endParaRPr lang="en-US" sz="2000" dirty="0" smtClean="0">
              <a:solidFill>
                <a:srgbClr val="000000"/>
              </a:solidFill>
              <a:latin typeface="Minion-Regular"/>
            </a:endParaRP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000" b="1" dirty="0" err="1" smtClean="0">
                <a:solidFill>
                  <a:srgbClr val="000000"/>
                </a:solidFill>
                <a:latin typeface="Minion-Bold"/>
              </a:rPr>
              <a:t>prepubic</a:t>
            </a:r>
            <a:r>
              <a:rPr lang="en-US" sz="2000" b="1" dirty="0" smtClean="0">
                <a:solidFill>
                  <a:srgbClr val="000000"/>
                </a:solidFill>
                <a:latin typeface="Minion-Bold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Minion-Bold"/>
              </a:rPr>
              <a:t>catheterization </a:t>
            </a:r>
            <a:r>
              <a:rPr lang="en-US" sz="2000" dirty="0">
                <a:solidFill>
                  <a:srgbClr val="000000"/>
                </a:solidFill>
                <a:latin typeface="Minion-Regular"/>
              </a:rPr>
              <a:t>(i.e., </a:t>
            </a:r>
            <a:r>
              <a:rPr lang="en-US" sz="2000" dirty="0" smtClean="0">
                <a:solidFill>
                  <a:srgbClr val="000000"/>
                </a:solidFill>
                <a:latin typeface="Minion-Regular"/>
              </a:rPr>
              <a:t>temporary </a:t>
            </a:r>
            <a:r>
              <a:rPr lang="en-US" sz="2000" dirty="0" err="1" smtClean="0">
                <a:solidFill>
                  <a:srgbClr val="000000"/>
                </a:solidFill>
                <a:latin typeface="Minion-Regular"/>
              </a:rPr>
              <a:t>cystostomy</a:t>
            </a:r>
            <a:r>
              <a:rPr lang="en-US" sz="2000" dirty="0">
                <a:solidFill>
                  <a:srgbClr val="000000"/>
                </a:solidFill>
                <a:latin typeface="Minion-Regular"/>
              </a:rPr>
              <a:t>, tube </a:t>
            </a:r>
            <a:r>
              <a:rPr lang="en-US" sz="2000" dirty="0" err="1">
                <a:solidFill>
                  <a:srgbClr val="000000"/>
                </a:solidFill>
                <a:latin typeface="Minion-Regular"/>
              </a:rPr>
              <a:t>cystostomy</a:t>
            </a:r>
            <a:r>
              <a:rPr lang="en-US" sz="2000" dirty="0">
                <a:solidFill>
                  <a:srgbClr val="000000"/>
                </a:solidFill>
                <a:latin typeface="Minion-Regular"/>
              </a:rPr>
              <a:t>) usually is performed to </a:t>
            </a:r>
            <a:r>
              <a:rPr lang="en-US" sz="2000" dirty="0" smtClean="0">
                <a:solidFill>
                  <a:srgbClr val="000000"/>
                </a:solidFill>
                <a:latin typeface="Minion-Regular"/>
              </a:rPr>
              <a:t>provide cutaneous </a:t>
            </a:r>
            <a:r>
              <a:rPr lang="en-US" sz="2000" dirty="0">
                <a:solidFill>
                  <a:srgbClr val="000000"/>
                </a:solidFill>
                <a:latin typeface="Minion-Regular"/>
              </a:rPr>
              <a:t>urinary diversion in animals with </a:t>
            </a:r>
            <a:r>
              <a:rPr lang="en-US" sz="2000" dirty="0" smtClean="0">
                <a:solidFill>
                  <a:srgbClr val="000000"/>
                </a:solidFill>
                <a:latin typeface="Minion-Regular"/>
              </a:rPr>
              <a:t>urethral obstruction </a:t>
            </a:r>
            <a:r>
              <a:rPr lang="en-US" sz="2000" dirty="0">
                <a:solidFill>
                  <a:srgbClr val="000000"/>
                </a:solidFill>
                <a:latin typeface="Minion-Regular"/>
              </a:rPr>
              <a:t>or trauma. </a:t>
            </a:r>
            <a:endParaRPr lang="en-US" sz="2000" dirty="0" smtClean="0">
              <a:solidFill>
                <a:srgbClr val="000000"/>
              </a:solidFill>
              <a:latin typeface="Minion-Regular"/>
            </a:endParaRP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000" b="1" dirty="0" err="1" smtClean="0">
                <a:solidFill>
                  <a:srgbClr val="000000"/>
                </a:solidFill>
                <a:latin typeface="Minion-Bold"/>
              </a:rPr>
              <a:t>Uroabdomen</a:t>
            </a:r>
            <a:r>
              <a:rPr lang="en-US" sz="2000" b="1" dirty="0" smtClean="0">
                <a:solidFill>
                  <a:srgbClr val="000000"/>
                </a:solidFill>
                <a:latin typeface="Minion-Bold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Minion-Regular"/>
              </a:rPr>
              <a:t>(i.e., </a:t>
            </a:r>
            <a:r>
              <a:rPr lang="en-US" sz="2000" dirty="0" err="1" smtClean="0">
                <a:solidFill>
                  <a:srgbClr val="000000"/>
                </a:solidFill>
                <a:latin typeface="Minion-Regular"/>
              </a:rPr>
              <a:t>uroperitoneum</a:t>
            </a:r>
            <a:r>
              <a:rPr lang="en-US" sz="2000" dirty="0" smtClean="0">
                <a:solidFill>
                  <a:srgbClr val="000000"/>
                </a:solidFill>
                <a:latin typeface="Minion-Regular"/>
              </a:rPr>
              <a:t>) is </a:t>
            </a:r>
            <a:r>
              <a:rPr lang="en-US" sz="2000" dirty="0">
                <a:solidFill>
                  <a:srgbClr val="000000"/>
                </a:solidFill>
                <a:latin typeface="Minion-Regular"/>
              </a:rPr>
              <a:t>the presence of urine in the abdominal cavity; urine </a:t>
            </a:r>
            <a:r>
              <a:rPr lang="en-US" sz="2000" dirty="0" smtClean="0">
                <a:solidFill>
                  <a:srgbClr val="000000"/>
                </a:solidFill>
                <a:latin typeface="Minion-Regular"/>
              </a:rPr>
              <a:t>may be </a:t>
            </a:r>
            <a:r>
              <a:rPr lang="en-US" sz="2000" dirty="0">
                <a:solidFill>
                  <a:srgbClr val="000000"/>
                </a:solidFill>
                <a:latin typeface="Minion-Regular"/>
              </a:rPr>
              <a:t>leaking from the kidneys, ureters, bladder, or urethra.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000" b="1" dirty="0" err="1">
                <a:solidFill>
                  <a:srgbClr val="000000"/>
                </a:solidFill>
                <a:latin typeface="Minion-Bold"/>
              </a:rPr>
              <a:t>Urethrostomy</a:t>
            </a:r>
            <a:r>
              <a:rPr lang="en-US" sz="2000" b="1" dirty="0">
                <a:solidFill>
                  <a:srgbClr val="000000"/>
                </a:solidFill>
                <a:latin typeface="Minion-Bold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Minion-Regular"/>
              </a:rPr>
              <a:t>is the creation of a permanent fistula into </a:t>
            </a:r>
            <a:r>
              <a:rPr lang="en-US" sz="2000" dirty="0" smtClean="0">
                <a:solidFill>
                  <a:srgbClr val="000000"/>
                </a:solidFill>
                <a:latin typeface="Minion-Regular"/>
              </a:rPr>
              <a:t>the urethra</a:t>
            </a:r>
            <a:r>
              <a:rPr lang="en-US" sz="2000" dirty="0">
                <a:solidFill>
                  <a:srgbClr val="000000"/>
                </a:solidFill>
                <a:latin typeface="Minion-Regular"/>
              </a:rPr>
              <a:t>; it is generally performed for irreparable or </a:t>
            </a:r>
            <a:r>
              <a:rPr lang="en-US" sz="2000" dirty="0" smtClean="0">
                <a:solidFill>
                  <a:srgbClr val="000000"/>
                </a:solidFill>
                <a:latin typeface="Minion-Regular"/>
              </a:rPr>
              <a:t>recurrent urethral </a:t>
            </a:r>
            <a:r>
              <a:rPr lang="en-US" sz="2000" dirty="0">
                <a:solidFill>
                  <a:srgbClr val="000000"/>
                </a:solidFill>
                <a:latin typeface="Minion-Regular"/>
              </a:rPr>
              <a:t>stricture, or to prevent repeated obstruction (e.g</a:t>
            </a:r>
            <a:r>
              <a:rPr lang="en-US" sz="2000" dirty="0" smtClean="0">
                <a:solidFill>
                  <a:srgbClr val="000000"/>
                </a:solidFill>
                <a:latin typeface="Minion-Regular"/>
              </a:rPr>
              <a:t>., feline </a:t>
            </a:r>
            <a:r>
              <a:rPr lang="en-US" sz="2000" dirty="0">
                <a:solidFill>
                  <a:srgbClr val="000000"/>
                </a:solidFill>
                <a:latin typeface="Minion-Regular"/>
              </a:rPr>
              <a:t>idiopathic cystitis</a:t>
            </a:r>
            <a:endParaRPr lang="fa-I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lnSpc>
                <a:spcPct val="150000"/>
              </a:lnSpc>
              <a:buNone/>
            </a:pPr>
            <a:endParaRPr lang="fa-IR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/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197003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6200</TotalTime>
  <Words>309</Words>
  <Application>Microsoft Office PowerPoint</Application>
  <PresentationFormat>On-screen Show (16:9)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Urinary system</vt:lpstr>
      <vt:lpstr>Definitions</vt:lpstr>
      <vt:lpstr>Definitions</vt:lpstr>
      <vt:lpstr>Definitions</vt:lpstr>
      <vt:lpstr>Definitions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X-ray hazards</dc:title>
  <dc:creator>Novin Pendar</dc:creator>
  <cp:lastModifiedBy>Novin Pendar</cp:lastModifiedBy>
  <cp:revision>124</cp:revision>
  <dcterms:created xsi:type="dcterms:W3CDTF">2006-08-16T00:00:00Z</dcterms:created>
  <dcterms:modified xsi:type="dcterms:W3CDTF">2019-05-27T19:58:26Z</dcterms:modified>
</cp:coreProperties>
</file>